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1" r:id="rId2"/>
    <p:sldId id="262" r:id="rId3"/>
    <p:sldId id="263" r:id="rId4"/>
    <p:sldId id="257" r:id="rId5"/>
    <p:sldId id="258" r:id="rId6"/>
    <p:sldId id="259" r:id="rId7"/>
    <p:sldId id="260" r:id="rId8"/>
    <p:sldId id="256" r:id="rId9"/>
    <p:sldId id="276" r:id="rId10"/>
    <p:sldId id="279" r:id="rId11"/>
    <p:sldId id="280" r:id="rId12"/>
    <p:sldId id="281" r:id="rId13"/>
    <p:sldId id="282" r:id="rId14"/>
    <p:sldId id="283" r:id="rId15"/>
    <p:sldId id="308" r:id="rId16"/>
    <p:sldId id="284" r:id="rId17"/>
    <p:sldId id="285" r:id="rId18"/>
    <p:sldId id="286" r:id="rId19"/>
    <p:sldId id="287" r:id="rId20"/>
    <p:sldId id="309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11" r:id="rId37"/>
    <p:sldId id="306" r:id="rId38"/>
    <p:sldId id="310" r:id="rId39"/>
    <p:sldId id="312" r:id="rId4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CE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017" autoAdjust="0"/>
    <p:restoredTop sz="94660"/>
  </p:normalViewPr>
  <p:slideViewPr>
    <p:cSldViewPr>
      <p:cViewPr>
        <p:scale>
          <a:sx n="100" d="100"/>
          <a:sy n="100" d="100"/>
        </p:scale>
        <p:origin x="-2124" y="-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FFDED-1CD2-4B43-B0DE-96065728752B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18D7D-B391-4358-9A04-C757C311F726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3C992-0DFA-466C-9404-E743AAFEA1C4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83A04-728C-4481-A540-9F321DC16954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F1EC-98DE-461C-8F3C-2AE0242600FF}" type="datetimeFigureOut">
              <a:rPr lang="es-AR" smtClean="0"/>
              <a:pPr/>
              <a:t>12/07/2017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3C925-9C62-4CA8-A7C3-1ECA6B427A9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8174" y="0"/>
            <a:ext cx="96308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282391" y="1743740"/>
            <a:ext cx="6830249" cy="3168502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387" name="CuadroTexto 4"/>
          <p:cNvSpPr txBox="1">
            <a:spLocks noChangeArrowheads="1"/>
          </p:cNvSpPr>
          <p:nvPr/>
        </p:nvSpPr>
        <p:spPr bwMode="auto">
          <a:xfrm>
            <a:off x="1076325" y="5209953"/>
            <a:ext cx="729297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¡</a:t>
            </a:r>
            <a:r>
              <a:rPr lang="es-ES" sz="45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Bohemian</a:t>
            </a:r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Style y Noche! </a:t>
            </a:r>
            <a:endParaRPr lang="es-ES" sz="45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799977" y="2102264"/>
            <a:ext cx="5843857" cy="254118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389" name="CuadroTexto 5"/>
          <p:cNvSpPr txBox="1">
            <a:spLocks noChangeArrowheads="1"/>
          </p:cNvSpPr>
          <p:nvPr/>
        </p:nvSpPr>
        <p:spPr bwMode="auto">
          <a:xfrm>
            <a:off x="2067304" y="2251119"/>
            <a:ext cx="5240338" cy="22159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Arial" pitchFamily="34" charset="0"/>
              </a:rPr>
              <a:t>TEMPORADA </a:t>
            </a:r>
          </a:p>
          <a:p>
            <a:pPr algn="ctr" eaLnBrk="1" hangingPunct="1">
              <a:defRPr/>
            </a:pPr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Arial" pitchFamily="34" charset="0"/>
              </a:rPr>
              <a:t>OTOÑO-INVIERNO</a:t>
            </a:r>
          </a:p>
          <a:p>
            <a:pPr algn="ctr" eaLnBrk="1" hangingPunct="1">
              <a:defRPr/>
            </a:pPr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S PGothic" pitchFamily="34" charset="-128"/>
                <a:cs typeface="Arial" pitchFamily="34" charset="0"/>
              </a:rPr>
              <a:t>C 0817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214290"/>
            <a:ext cx="9144000" cy="613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7632"/>
            <a:ext cx="9144000" cy="610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285852" y="1366591"/>
            <a:ext cx="6830249" cy="3125973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482" name="CuadroTexto 4"/>
          <p:cNvSpPr txBox="1">
            <a:spLocks noChangeArrowheads="1"/>
          </p:cNvSpPr>
          <p:nvPr/>
        </p:nvSpPr>
        <p:spPr bwMode="auto">
          <a:xfrm>
            <a:off x="1609566" y="5071730"/>
            <a:ext cx="613498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4000" b="1" dirty="0" smtClean="0">
                <a:latin typeface="Arial" pitchFamily="34" charset="0"/>
                <a:cs typeface="Arial" pitchFamily="34" charset="0"/>
              </a:rPr>
              <a:t>IMPERDIBLE! </a:t>
            </a:r>
            <a:br>
              <a:rPr lang="es-ES" sz="4000" b="1" dirty="0" smtClean="0">
                <a:latin typeface="Arial" pitchFamily="34" charset="0"/>
                <a:cs typeface="Arial" pitchFamily="34" charset="0"/>
              </a:rPr>
            </a:br>
            <a:r>
              <a:rPr lang="es-ES" sz="4000" b="1" dirty="0" smtClean="0">
                <a:latin typeface="Arial" pitchFamily="34" charset="0"/>
                <a:cs typeface="Arial" pitchFamily="34" charset="0"/>
              </a:rPr>
              <a:t>Hasta 30% OFF</a:t>
            </a:r>
            <a:endParaRPr lang="es-ES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776193" y="1632413"/>
            <a:ext cx="6013978" cy="254118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197" name="CuadroTexto 5"/>
          <p:cNvSpPr txBox="1">
            <a:spLocks noChangeArrowheads="1"/>
          </p:cNvSpPr>
          <p:nvPr/>
        </p:nvSpPr>
        <p:spPr bwMode="auto">
          <a:xfrm>
            <a:off x="2006141" y="1071546"/>
            <a:ext cx="5283964" cy="381642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endParaRPr lang="es-ES" sz="4400" b="1" dirty="0" smtClean="0">
              <a:latin typeface="+mn-lt"/>
              <a:cs typeface="Estrangelo Edessa" pitchFamily="66" charset="0"/>
            </a:endParaRPr>
          </a:p>
          <a:p>
            <a:pPr algn="ctr" eaLnBrk="1" hangingPunct="1">
              <a:defRPr/>
            </a:pPr>
            <a:r>
              <a:rPr lang="es-E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OFERTAS</a:t>
            </a:r>
          </a:p>
          <a:p>
            <a:pPr algn="ctr" eaLnBrk="1" hangingPunct="1">
              <a:defRPr/>
            </a:pPr>
            <a:r>
              <a:rPr lang="es-E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 C 0817</a:t>
            </a:r>
          </a:p>
          <a:p>
            <a:pPr algn="ctr" eaLnBrk="1" hangingPunct="1">
              <a:defRPr/>
            </a:pPr>
            <a:endParaRPr lang="es-ES" sz="66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4000" cy="584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147" name="Picture 3" descr="C:\Users\pelias\Desktop\30of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282391" y="1244010"/>
            <a:ext cx="6830249" cy="368949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531" name="CuadroTexto 4"/>
          <p:cNvSpPr txBox="1">
            <a:spLocks noChangeArrowheads="1"/>
          </p:cNvSpPr>
          <p:nvPr/>
        </p:nvSpPr>
        <p:spPr bwMode="auto">
          <a:xfrm>
            <a:off x="1282392" y="5074643"/>
            <a:ext cx="68865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3200" b="1" dirty="0" smtClean="0">
                <a:latin typeface="Arial" pitchFamily="34" charset="0"/>
                <a:cs typeface="Arial" pitchFamily="34" charset="0"/>
              </a:rPr>
              <a:t>Nuevas tendencias masculinas</a:t>
            </a:r>
            <a:endParaRPr lang="es-E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609566" y="1398927"/>
            <a:ext cx="6013978" cy="31277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292" name="CuadroTexto 5"/>
          <p:cNvSpPr txBox="1">
            <a:spLocks noChangeArrowheads="1"/>
          </p:cNvSpPr>
          <p:nvPr/>
        </p:nvSpPr>
        <p:spPr bwMode="auto">
          <a:xfrm>
            <a:off x="2102771" y="1720369"/>
            <a:ext cx="5283964" cy="156966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defRPr/>
            </a:pPr>
            <a:r>
              <a:rPr lang="es-E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NOVEDADES </a:t>
            </a:r>
            <a:br>
              <a:rPr lang="es-E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s-E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 0817</a:t>
            </a:r>
          </a:p>
        </p:txBody>
      </p:sp>
      <p:sp>
        <p:nvSpPr>
          <p:cNvPr id="22530" name="CuadroTexto 4"/>
          <p:cNvSpPr txBox="1">
            <a:spLocks noChangeArrowheads="1"/>
          </p:cNvSpPr>
          <p:nvPr/>
        </p:nvSpPr>
        <p:spPr bwMode="auto">
          <a:xfrm>
            <a:off x="1144169" y="3620160"/>
            <a:ext cx="72907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LANZAMIENTOS </a:t>
            </a: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SUBURBAN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09120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467293" y="1520456"/>
            <a:ext cx="6790170" cy="4019107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1714609" y="1714650"/>
            <a:ext cx="6163944" cy="335742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602" name="CuadroTexto 4"/>
          <p:cNvSpPr txBox="1">
            <a:spLocks noChangeArrowheads="1"/>
          </p:cNvSpPr>
          <p:nvPr/>
        </p:nvSpPr>
        <p:spPr bwMode="auto">
          <a:xfrm>
            <a:off x="2048068" y="3982714"/>
            <a:ext cx="573864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PROPUESTA MUJER:  </a:t>
            </a:r>
          </a:p>
          <a:p>
            <a:pPr algn="ctr"/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-TENDENCIA CLÁSICA Y JUVENIL-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s-ES" sz="3200" b="1" dirty="0"/>
          </a:p>
        </p:txBody>
      </p:sp>
      <p:grpSp>
        <p:nvGrpSpPr>
          <p:cNvPr id="2" name="Agrupar 2"/>
          <p:cNvGrpSpPr>
            <a:grpSpLocks/>
          </p:cNvGrpSpPr>
          <p:nvPr/>
        </p:nvGrpSpPr>
        <p:grpSpPr bwMode="auto">
          <a:xfrm>
            <a:off x="2286240" y="500073"/>
            <a:ext cx="6214850" cy="3399963"/>
            <a:chOff x="1581915" y="1645495"/>
            <a:chExt cx="8310298" cy="1660155"/>
          </a:xfrm>
          <a:solidFill>
            <a:srgbClr val="FFC000"/>
          </a:solidFill>
        </p:grpSpPr>
        <p:sp>
          <p:nvSpPr>
            <p:cNvPr id="5" name="Rectángulo 4"/>
            <p:cNvSpPr/>
            <p:nvPr/>
          </p:nvSpPr>
          <p:spPr>
            <a:xfrm>
              <a:off x="2324594" y="1645495"/>
              <a:ext cx="7567619" cy="12573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800">
                <a:solidFill>
                  <a:srgbClr val="216980"/>
                </a:solidFill>
              </a:endParaRPr>
            </a:p>
          </p:txBody>
        </p:sp>
        <p:sp>
          <p:nvSpPr>
            <p:cNvPr id="12292" name="CuadroTexto 5"/>
            <p:cNvSpPr txBox="1">
              <a:spLocks noChangeArrowheads="1"/>
            </p:cNvSpPr>
            <p:nvPr/>
          </p:nvSpPr>
          <p:spPr bwMode="auto">
            <a:xfrm>
              <a:off x="1581915" y="2358867"/>
              <a:ext cx="7065547" cy="94678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NOVEDADES C 0817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07150"/>
            <a:ext cx="9175373" cy="6265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Rectángulo"/>
          <p:cNvSpPr/>
          <p:nvPr/>
        </p:nvSpPr>
        <p:spPr>
          <a:xfrm>
            <a:off x="0" y="4420"/>
            <a:ext cx="9144000" cy="1282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61" name="CuadroTexto 4"/>
          <p:cNvSpPr txBox="1">
            <a:spLocks noChangeArrowheads="1"/>
          </p:cNvSpPr>
          <p:nvPr/>
        </p:nvSpPr>
        <p:spPr bwMode="auto">
          <a:xfrm>
            <a:off x="1391013" y="2588749"/>
            <a:ext cx="4997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/>
              <a:t>POTENCIANDO RESULTADOS</a:t>
            </a:r>
          </a:p>
        </p:txBody>
      </p:sp>
      <p:sp>
        <p:nvSpPr>
          <p:cNvPr id="15362" name="CuadroTexto 5"/>
          <p:cNvSpPr txBox="1">
            <a:spLocks noChangeArrowheads="1"/>
          </p:cNvSpPr>
          <p:nvPr/>
        </p:nvSpPr>
        <p:spPr bwMode="auto">
          <a:xfrm>
            <a:off x="1375555" y="1837185"/>
            <a:ext cx="6191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/>
              <a:t>NOVEDADES EN JUANA BONITA</a:t>
            </a:r>
          </a:p>
        </p:txBody>
      </p:sp>
      <p:sp>
        <p:nvSpPr>
          <p:cNvPr id="15365" name="CuadroTexto 10"/>
          <p:cNvSpPr txBox="1">
            <a:spLocks noChangeArrowheads="1"/>
          </p:cNvSpPr>
          <p:nvPr/>
        </p:nvSpPr>
        <p:spPr bwMode="auto">
          <a:xfrm>
            <a:off x="1386188" y="3739861"/>
            <a:ext cx="7130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600" dirty="0" smtClean="0"/>
              <a:t>Lanzamientos, ofertas y oportunidades</a:t>
            </a:r>
            <a:endParaRPr lang="es-ES" sz="1600" dirty="0"/>
          </a:p>
        </p:txBody>
      </p:sp>
      <p:sp>
        <p:nvSpPr>
          <p:cNvPr id="15368" name="CuadroTexto 18"/>
          <p:cNvSpPr txBox="1">
            <a:spLocks noChangeArrowheads="1"/>
          </p:cNvSpPr>
          <p:nvPr/>
        </p:nvSpPr>
        <p:spPr bwMode="auto">
          <a:xfrm>
            <a:off x="-6559550" y="1433513"/>
            <a:ext cx="4027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400"/>
              <a:t> -Feria Americana </a:t>
            </a:r>
          </a:p>
        </p:txBody>
      </p:sp>
      <p:sp>
        <p:nvSpPr>
          <p:cNvPr id="15369" name="CuadroTexto 6"/>
          <p:cNvSpPr txBox="1">
            <a:spLocks noChangeArrowheads="1"/>
          </p:cNvSpPr>
          <p:nvPr/>
        </p:nvSpPr>
        <p:spPr bwMode="auto">
          <a:xfrm>
            <a:off x="1414763" y="4306816"/>
            <a:ext cx="5570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/>
              <a:t>PROGRAMAS DE INCENTIVO</a:t>
            </a:r>
          </a:p>
        </p:txBody>
      </p:sp>
      <p:sp>
        <p:nvSpPr>
          <p:cNvPr id="15370" name="CuadroTexto 13"/>
          <p:cNvSpPr txBox="1">
            <a:spLocks noChangeArrowheads="1"/>
          </p:cNvSpPr>
          <p:nvPr/>
        </p:nvSpPr>
        <p:spPr bwMode="auto">
          <a:xfrm>
            <a:off x="1311450" y="4667178"/>
            <a:ext cx="898046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1600" dirty="0" smtClean="0"/>
              <a:t> Premio TRAÉ A TU AMIGA para vos:  Ver catálogo de premios</a:t>
            </a:r>
            <a:br>
              <a:rPr lang="es-ES" sz="1600" dirty="0" smtClean="0"/>
            </a:br>
            <a:r>
              <a:rPr lang="es-ES" sz="1600" dirty="0" smtClean="0"/>
              <a:t>- Premio TRAÉ A TU AMIGA para ella: </a:t>
            </a:r>
            <a:r>
              <a:rPr lang="es-ES" sz="1400" dirty="0" smtClean="0"/>
              <a:t>2000 puntos/1 batidora/1 licuadora/o 1 multiprocesadora</a:t>
            </a:r>
            <a:r>
              <a:rPr lang="es-ES" sz="1600" dirty="0" smtClean="0"/>
              <a:t/>
            </a:r>
            <a:br>
              <a:rPr lang="es-ES" sz="1600" dirty="0" smtClean="0"/>
            </a:br>
            <a:r>
              <a:rPr lang="es-ES" sz="1600" dirty="0" smtClean="0"/>
              <a:t>- Premio Continuidad: Set Matero</a:t>
            </a:r>
          </a:p>
          <a:p>
            <a:pPr>
              <a:buFontTx/>
              <a:buChar char="-"/>
            </a:pPr>
            <a:r>
              <a:rPr lang="es-ES" sz="1600" dirty="0" smtClean="0"/>
              <a:t>Premio 8 UNIDADES: 1 Saco	</a:t>
            </a:r>
            <a:br>
              <a:rPr lang="es-ES" sz="1600" dirty="0" smtClean="0"/>
            </a:br>
            <a:r>
              <a:rPr lang="es-ES" sz="1600" dirty="0" smtClean="0"/>
              <a:t>- </a:t>
            </a:r>
            <a:r>
              <a:rPr lang="es-ES" sz="1600" dirty="0"/>
              <a:t>Premio PREVENTA: </a:t>
            </a:r>
            <a:r>
              <a:rPr lang="es-ES" sz="1600" dirty="0" smtClean="0"/>
              <a:t>1 </a:t>
            </a:r>
            <a:r>
              <a:rPr lang="es-ES" sz="1600" dirty="0" err="1" smtClean="0"/>
              <a:t>Polera</a:t>
            </a:r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Elipse 3"/>
          <p:cNvSpPr>
            <a:spLocks noChangeArrowheads="1"/>
          </p:cNvSpPr>
          <p:nvPr/>
        </p:nvSpPr>
        <p:spPr bwMode="auto">
          <a:xfrm>
            <a:off x="1053730" y="1900216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2" name="Elipse 3"/>
          <p:cNvSpPr>
            <a:spLocks noChangeArrowheads="1"/>
          </p:cNvSpPr>
          <p:nvPr/>
        </p:nvSpPr>
        <p:spPr bwMode="auto">
          <a:xfrm>
            <a:off x="1032339" y="2620121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24" name="Elipse 3"/>
          <p:cNvSpPr>
            <a:spLocks noChangeArrowheads="1"/>
          </p:cNvSpPr>
          <p:nvPr/>
        </p:nvSpPr>
        <p:spPr bwMode="auto">
          <a:xfrm>
            <a:off x="1062150" y="4363966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 smtClean="0"/>
          </a:p>
          <a:p>
            <a:pPr algn="ctr">
              <a:defRPr/>
            </a:pPr>
            <a:endParaRPr lang="es-ES" dirty="0"/>
          </a:p>
        </p:txBody>
      </p:sp>
      <p:sp>
        <p:nvSpPr>
          <p:cNvPr id="19" name="CuadroTexto 17"/>
          <p:cNvSpPr txBox="1">
            <a:spLocks noChangeArrowheads="1"/>
          </p:cNvSpPr>
          <p:nvPr/>
        </p:nvSpPr>
        <p:spPr bwMode="auto">
          <a:xfrm>
            <a:off x="1830388" y="2768600"/>
            <a:ext cx="47902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s-ES" sz="1400" dirty="0"/>
          </a:p>
        </p:txBody>
      </p:sp>
      <p:sp>
        <p:nvSpPr>
          <p:cNvPr id="21" name="20 Rectángulo"/>
          <p:cNvSpPr/>
          <p:nvPr/>
        </p:nvSpPr>
        <p:spPr>
          <a:xfrm>
            <a:off x="273772" y="233916"/>
            <a:ext cx="8870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GUÍA DE PRESENTACIÓN</a:t>
            </a:r>
            <a:endParaRPr lang="es-ES" sz="45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CuadroTexto 5"/>
          <p:cNvSpPr txBox="1">
            <a:spLocks noChangeArrowheads="1"/>
          </p:cNvSpPr>
          <p:nvPr/>
        </p:nvSpPr>
        <p:spPr bwMode="auto">
          <a:xfrm>
            <a:off x="1386188" y="3421396"/>
            <a:ext cx="6191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 smtClean="0"/>
              <a:t>CATÁLOGO</a:t>
            </a:r>
            <a:endParaRPr lang="es-ES" sz="1800" b="1" dirty="0"/>
          </a:p>
        </p:txBody>
      </p:sp>
      <p:sp>
        <p:nvSpPr>
          <p:cNvPr id="27" name="CuadroTexto 10"/>
          <p:cNvSpPr txBox="1">
            <a:spLocks noChangeArrowheads="1"/>
          </p:cNvSpPr>
          <p:nvPr/>
        </p:nvSpPr>
        <p:spPr bwMode="auto">
          <a:xfrm>
            <a:off x="1396514" y="2156467"/>
            <a:ext cx="7130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600" dirty="0" smtClean="0"/>
              <a:t>HOT SALE </a:t>
            </a:r>
            <a:r>
              <a:rPr lang="es-ES" sz="1600" dirty="0" smtClean="0">
                <a:sym typeface="Wingdings" pitchFamily="2" charset="2"/>
              </a:rPr>
              <a:t></a:t>
            </a:r>
            <a:r>
              <a:rPr lang="es-ES" sz="1600" dirty="0" smtClean="0"/>
              <a:t> 30% OFF en prendas de invierno!</a:t>
            </a:r>
            <a:endParaRPr lang="es-ES" sz="1600" dirty="0"/>
          </a:p>
        </p:txBody>
      </p:sp>
      <p:sp>
        <p:nvSpPr>
          <p:cNvPr id="28" name="Elipse 3"/>
          <p:cNvSpPr>
            <a:spLocks noChangeArrowheads="1"/>
          </p:cNvSpPr>
          <p:nvPr/>
        </p:nvSpPr>
        <p:spPr bwMode="auto">
          <a:xfrm>
            <a:off x="1051100" y="3476165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18" name="CuadroTexto 10"/>
          <p:cNvSpPr txBox="1">
            <a:spLocks noChangeArrowheads="1"/>
          </p:cNvSpPr>
          <p:nvPr/>
        </p:nvSpPr>
        <p:spPr bwMode="auto">
          <a:xfrm>
            <a:off x="1414763" y="2955246"/>
            <a:ext cx="7130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600" dirty="0" smtClean="0"/>
              <a:t>¡Todos los beneficios para vos!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1111"/>
            <a:ext cx="9144000" cy="653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213970" y="1846200"/>
            <a:ext cx="6930570" cy="3746526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1701294" y="2143116"/>
            <a:ext cx="6013978" cy="320586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Agrupar 2"/>
          <p:cNvGrpSpPr>
            <a:grpSpLocks/>
          </p:cNvGrpSpPr>
          <p:nvPr/>
        </p:nvGrpSpPr>
        <p:grpSpPr bwMode="auto">
          <a:xfrm>
            <a:off x="1527230" y="2401113"/>
            <a:ext cx="6188042" cy="2574925"/>
            <a:chOff x="409272" y="2019300"/>
            <a:chExt cx="8274451" cy="1257300"/>
          </a:xfrm>
          <a:noFill/>
        </p:grpSpPr>
        <p:sp>
          <p:nvSpPr>
            <p:cNvPr id="5" name="Rectángulo 4"/>
            <p:cNvSpPr/>
            <p:nvPr/>
          </p:nvSpPr>
          <p:spPr>
            <a:xfrm>
              <a:off x="1116104" y="2019300"/>
              <a:ext cx="7567619" cy="12573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800"/>
            </a:p>
          </p:txBody>
        </p:sp>
        <p:sp>
          <p:nvSpPr>
            <p:cNvPr id="14340" name="CuadroTexto 5"/>
            <p:cNvSpPr txBox="1">
              <a:spLocks noChangeArrowheads="1"/>
            </p:cNvSpPr>
            <p:nvPr/>
          </p:nvSpPr>
          <p:spPr bwMode="auto">
            <a:xfrm>
              <a:off x="409272" y="2098377"/>
              <a:ext cx="8274451" cy="856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sz="5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MS PGothic" pitchFamily="34" charset="-128"/>
                  <a:cs typeface="Arial" pitchFamily="34" charset="0"/>
                </a:rPr>
                <a:t>NOVEDADES </a:t>
              </a:r>
              <a:br>
                <a:rPr lang="es-ES" sz="5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MS PGothic" pitchFamily="34" charset="-128"/>
                  <a:cs typeface="Arial" pitchFamily="34" charset="0"/>
                </a:rPr>
              </a:br>
              <a:r>
                <a:rPr lang="es-ES" sz="5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MS PGothic" pitchFamily="34" charset="-128"/>
                  <a:cs typeface="Arial" pitchFamily="34" charset="0"/>
                </a:rPr>
                <a:t>C 0817</a:t>
              </a:r>
            </a:p>
          </p:txBody>
        </p:sp>
      </p:grpSp>
      <p:sp>
        <p:nvSpPr>
          <p:cNvPr id="29698" name="CuadroTexto 4"/>
          <p:cNvSpPr txBox="1">
            <a:spLocks noChangeArrowheads="1"/>
          </p:cNvSpPr>
          <p:nvPr/>
        </p:nvSpPr>
        <p:spPr bwMode="auto">
          <a:xfrm>
            <a:off x="2265496" y="4334540"/>
            <a:ext cx="4699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TALLES GRANDES-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3100"/>
            <a:ext cx="9144000" cy="60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213970" y="1357298"/>
            <a:ext cx="6930570" cy="375715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771" name="CuadroTexto 4"/>
          <p:cNvSpPr txBox="1">
            <a:spLocks noChangeArrowheads="1"/>
          </p:cNvSpPr>
          <p:nvPr/>
        </p:nvSpPr>
        <p:spPr bwMode="auto">
          <a:xfrm>
            <a:off x="951690" y="5419725"/>
            <a:ext cx="7442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Arial" pitchFamily="34" charset="0"/>
                <a:cs typeface="Arial" pitchFamily="34" charset="0"/>
              </a:rPr>
              <a:t>¡La prenda más cómoda</a:t>
            </a:r>
            <a:br>
              <a:rPr lang="es-ES" sz="2800" b="1" dirty="0" smtClean="0">
                <a:latin typeface="Arial" pitchFamily="34" charset="0"/>
                <a:cs typeface="Arial" pitchFamily="34" charset="0"/>
              </a:rPr>
            </a:br>
            <a:r>
              <a:rPr lang="es-ES" sz="2800" b="1" dirty="0" smtClean="0">
                <a:latin typeface="Arial" pitchFamily="34" charset="0"/>
                <a:cs typeface="Arial" pitchFamily="34" charset="0"/>
              </a:rPr>
              <a:t>para todos los estilos!</a:t>
            </a:r>
            <a:endParaRPr lang="es-E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559853" y="1605516"/>
            <a:ext cx="6013978" cy="3150093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Agrupar 2"/>
          <p:cNvGrpSpPr>
            <a:grpSpLocks/>
          </p:cNvGrpSpPr>
          <p:nvPr/>
        </p:nvGrpSpPr>
        <p:grpSpPr bwMode="auto">
          <a:xfrm>
            <a:off x="2027373" y="1778376"/>
            <a:ext cx="5238113" cy="2322512"/>
            <a:chOff x="785386" y="2019300"/>
            <a:chExt cx="7971958" cy="1257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ángulo 4"/>
            <p:cNvSpPr/>
            <p:nvPr/>
          </p:nvSpPr>
          <p:spPr>
            <a:xfrm>
              <a:off x="1529752" y="2019300"/>
              <a:ext cx="6207856" cy="12573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800"/>
            </a:p>
          </p:txBody>
        </p:sp>
        <p:sp>
          <p:nvSpPr>
            <p:cNvPr id="16389" name="CuadroTexto 5"/>
            <p:cNvSpPr txBox="1">
              <a:spLocks noChangeArrowheads="1"/>
            </p:cNvSpPr>
            <p:nvPr/>
          </p:nvSpPr>
          <p:spPr bwMode="auto">
            <a:xfrm>
              <a:off x="785386" y="2113576"/>
              <a:ext cx="7971958" cy="10496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NOVEDADES C 0817</a:t>
              </a:r>
            </a:p>
          </p:txBody>
        </p:sp>
      </p:grpSp>
      <p:sp>
        <p:nvSpPr>
          <p:cNvPr id="32770" name="CuadroTexto 4"/>
          <p:cNvSpPr txBox="1">
            <a:spLocks noChangeArrowheads="1"/>
          </p:cNvSpPr>
          <p:nvPr/>
        </p:nvSpPr>
        <p:spPr bwMode="auto">
          <a:xfrm>
            <a:off x="2279258" y="4047723"/>
            <a:ext cx="4699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-CALZAS-</a:t>
            </a:r>
            <a:endParaRPr lang="es-E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6149"/>
            <a:ext cx="9144000" cy="548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213970" y="1846200"/>
            <a:ext cx="6930570" cy="3087307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1634638" y="2148221"/>
            <a:ext cx="6013978" cy="2626313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Agrupar 2"/>
          <p:cNvGrpSpPr>
            <a:grpSpLocks/>
          </p:cNvGrpSpPr>
          <p:nvPr/>
        </p:nvGrpSpPr>
        <p:grpSpPr bwMode="auto">
          <a:xfrm>
            <a:off x="1634638" y="1928802"/>
            <a:ext cx="5659438" cy="2322512"/>
            <a:chOff x="1116104" y="2019300"/>
            <a:chExt cx="7567619" cy="1257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ángulo 4"/>
            <p:cNvSpPr/>
            <p:nvPr/>
          </p:nvSpPr>
          <p:spPr>
            <a:xfrm>
              <a:off x="1116104" y="2019300"/>
              <a:ext cx="7567619" cy="12573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800">
                <a:solidFill>
                  <a:schemeClr val="bg1"/>
                </a:solidFill>
              </a:endParaRPr>
            </a:p>
          </p:txBody>
        </p:sp>
        <p:sp>
          <p:nvSpPr>
            <p:cNvPr id="33796" name="CuadroTexto 5"/>
            <p:cNvSpPr txBox="1">
              <a:spLocks noChangeArrowheads="1"/>
            </p:cNvSpPr>
            <p:nvPr/>
          </p:nvSpPr>
          <p:spPr bwMode="auto">
            <a:xfrm>
              <a:off x="1529752" y="2138083"/>
              <a:ext cx="7065547" cy="10496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NOVEDADES C 0817</a:t>
              </a:r>
            </a:p>
          </p:txBody>
        </p:sp>
      </p:grpSp>
      <p:sp>
        <p:nvSpPr>
          <p:cNvPr id="34818" name="CuadroTexto 4"/>
          <p:cNvSpPr txBox="1">
            <a:spLocks noChangeArrowheads="1"/>
          </p:cNvSpPr>
          <p:nvPr/>
        </p:nvSpPr>
        <p:spPr bwMode="auto">
          <a:xfrm>
            <a:off x="1964388" y="4251314"/>
            <a:ext cx="53296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-CONJUNTOS DEPORTIVOS-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429"/>
            <a:ext cx="9144000" cy="630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346357" y="1428736"/>
            <a:ext cx="6930570" cy="324680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867" name="CuadroTexto 4"/>
          <p:cNvSpPr txBox="1">
            <a:spLocks noChangeArrowheads="1"/>
          </p:cNvSpPr>
          <p:nvPr/>
        </p:nvSpPr>
        <p:spPr bwMode="auto">
          <a:xfrm>
            <a:off x="898525" y="5114260"/>
            <a:ext cx="7442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3000" b="1" dirty="0" smtClean="0">
                <a:latin typeface="Arial" pitchFamily="34" charset="0"/>
                <a:cs typeface="Arial" pitchFamily="34" charset="0"/>
              </a:rPr>
              <a:t>¡Modelos básicos, </a:t>
            </a:r>
            <a:r>
              <a:rPr lang="es-ES" sz="3000" b="1" dirty="0" err="1" smtClean="0">
                <a:latin typeface="Arial" pitchFamily="34" charset="0"/>
                <a:cs typeface="Arial" pitchFamily="34" charset="0"/>
              </a:rPr>
              <a:t>teens</a:t>
            </a:r>
            <a:r>
              <a:rPr lang="es-ES" sz="3000" b="1" dirty="0" smtClean="0">
                <a:latin typeface="Arial" pitchFamily="34" charset="0"/>
                <a:cs typeface="Arial" pitchFamily="34" charset="0"/>
              </a:rPr>
              <a:t>, reductores y corsetería!</a:t>
            </a:r>
            <a:endParaRPr lang="es-ES" sz="3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666179" y="1638548"/>
            <a:ext cx="6013978" cy="273801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Agrupar 2"/>
          <p:cNvGrpSpPr>
            <a:grpSpLocks/>
          </p:cNvGrpSpPr>
          <p:nvPr/>
        </p:nvGrpSpPr>
        <p:grpSpPr bwMode="auto">
          <a:xfrm>
            <a:off x="1857375" y="1638547"/>
            <a:ext cx="5659436" cy="2322512"/>
            <a:chOff x="1116104" y="2019300"/>
            <a:chExt cx="7567619" cy="1257300"/>
          </a:xfrm>
          <a:noFill/>
        </p:grpSpPr>
        <p:sp>
          <p:nvSpPr>
            <p:cNvPr id="5" name="Rectángulo 4"/>
            <p:cNvSpPr/>
            <p:nvPr/>
          </p:nvSpPr>
          <p:spPr>
            <a:xfrm>
              <a:off x="1116104" y="2019300"/>
              <a:ext cx="7567619" cy="12573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800"/>
            </a:p>
          </p:txBody>
        </p:sp>
        <p:sp>
          <p:nvSpPr>
            <p:cNvPr id="23557" name="CuadroTexto 5"/>
            <p:cNvSpPr txBox="1">
              <a:spLocks noChangeArrowheads="1"/>
            </p:cNvSpPr>
            <p:nvPr/>
          </p:nvSpPr>
          <p:spPr bwMode="auto">
            <a:xfrm>
              <a:off x="1233390" y="2019300"/>
              <a:ext cx="7265498" cy="10496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sz="6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NOVEDADES C 0817</a:t>
              </a:r>
            </a:p>
          </p:txBody>
        </p:sp>
      </p:grpSp>
      <p:sp>
        <p:nvSpPr>
          <p:cNvPr id="36866" name="CuadroTexto 4"/>
          <p:cNvSpPr txBox="1">
            <a:spLocks noChangeArrowheads="1"/>
          </p:cNvSpPr>
          <p:nvPr/>
        </p:nvSpPr>
        <p:spPr bwMode="auto">
          <a:xfrm>
            <a:off x="2278573" y="3668671"/>
            <a:ext cx="4699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  <a:cs typeface="Arial" pitchFamily="34" charset="0"/>
              </a:rPr>
              <a:t>-LENCERÍA-</a:t>
            </a:r>
            <a:endParaRPr lang="es-E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144000" cy="65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357166"/>
            <a:ext cx="1857388" cy="5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57166"/>
            <a:ext cx="180974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608" y="214290"/>
            <a:ext cx="9166608" cy="641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1070454" y="1314916"/>
            <a:ext cx="6930570" cy="3757158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1185395" y="1548541"/>
            <a:ext cx="6644155" cy="31277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986" name="CuadroTexto 4"/>
          <p:cNvSpPr txBox="1">
            <a:spLocks noChangeArrowheads="1"/>
          </p:cNvSpPr>
          <p:nvPr/>
        </p:nvSpPr>
        <p:spPr bwMode="auto">
          <a:xfrm>
            <a:off x="1893059" y="3483828"/>
            <a:ext cx="52498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 0817</a:t>
            </a:r>
          </a:p>
        </p:txBody>
      </p:sp>
      <p:sp>
        <p:nvSpPr>
          <p:cNvPr id="30724" name="CuadroTexto 5"/>
          <p:cNvSpPr txBox="1">
            <a:spLocks noChangeArrowheads="1"/>
          </p:cNvSpPr>
          <p:nvPr/>
        </p:nvSpPr>
        <p:spPr bwMode="auto">
          <a:xfrm>
            <a:off x="1893059" y="1762432"/>
            <a:ext cx="4985579" cy="147732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s-ES" sz="4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POTENCIANDO</a:t>
            </a:r>
          </a:p>
          <a:p>
            <a:pPr algn="ctr" eaLnBrk="1" hangingPunct="1">
              <a:defRPr/>
            </a:pPr>
            <a:r>
              <a:rPr lang="es-ES" sz="4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RESULTADOS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142976" y="1569812"/>
            <a:ext cx="6830251" cy="3573700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1338954" y="1730800"/>
            <a:ext cx="6447291" cy="322166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Agrupar 2"/>
          <p:cNvGrpSpPr>
            <a:grpSpLocks/>
          </p:cNvGrpSpPr>
          <p:nvPr/>
        </p:nvGrpSpPr>
        <p:grpSpPr bwMode="auto">
          <a:xfrm>
            <a:off x="1562691" y="2000925"/>
            <a:ext cx="5787029" cy="2322512"/>
            <a:chOff x="1116104" y="1903800"/>
            <a:chExt cx="7738229" cy="1257300"/>
          </a:xfrm>
          <a:solidFill>
            <a:schemeClr val="accent5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ángulo 4"/>
            <p:cNvSpPr/>
            <p:nvPr/>
          </p:nvSpPr>
          <p:spPr>
            <a:xfrm>
              <a:off x="1116104" y="1903800"/>
              <a:ext cx="7567619" cy="12573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800"/>
            </a:p>
          </p:txBody>
        </p:sp>
        <p:sp>
          <p:nvSpPr>
            <p:cNvPr id="40964" name="CuadroTexto 5"/>
            <p:cNvSpPr txBox="1">
              <a:spLocks noChangeArrowheads="1"/>
            </p:cNvSpPr>
            <p:nvPr/>
          </p:nvSpPr>
          <p:spPr bwMode="auto">
            <a:xfrm>
              <a:off x="1788786" y="1903801"/>
              <a:ext cx="7065547" cy="104968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sz="6000" b="1" dirty="0" smtClean="0">
                  <a:latin typeface="Arial" pitchFamily="34" charset="0"/>
                  <a:cs typeface="Arial" pitchFamily="34" charset="0"/>
                </a:rPr>
                <a:t>NOVEDADES </a:t>
              </a:r>
            </a:p>
            <a:p>
              <a:pPr algn="ctr" eaLnBrk="1" hangingPunct="1">
                <a:defRPr/>
              </a:pPr>
              <a:r>
                <a:rPr lang="es-ES" sz="6000" b="1" dirty="0" smtClean="0">
                  <a:latin typeface="Arial" pitchFamily="34" charset="0"/>
                  <a:cs typeface="Arial" pitchFamily="34" charset="0"/>
                </a:rPr>
                <a:t>C 0817</a:t>
              </a:r>
            </a:p>
          </p:txBody>
        </p:sp>
      </p:grpSp>
      <p:sp>
        <p:nvSpPr>
          <p:cNvPr id="39938" name="CuadroTexto 4"/>
          <p:cNvSpPr txBox="1">
            <a:spLocks noChangeArrowheads="1"/>
          </p:cNvSpPr>
          <p:nvPr/>
        </p:nvSpPr>
        <p:spPr bwMode="auto">
          <a:xfrm>
            <a:off x="1819275" y="4126684"/>
            <a:ext cx="54028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-NUEVAS ESTAMPAS-</a:t>
            </a:r>
            <a:endParaRPr lang="es-E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24" y="413410"/>
            <a:ext cx="9134975" cy="572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814554" y="1571612"/>
            <a:ext cx="7787181" cy="3177990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1113791" y="2017599"/>
            <a:ext cx="7169477" cy="234175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4"/>
          <p:cNvSpPr/>
          <p:nvPr/>
        </p:nvSpPr>
        <p:spPr bwMode="auto">
          <a:xfrm>
            <a:off x="800128" y="2209321"/>
            <a:ext cx="7772400" cy="1916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es-ES" sz="4400" dirty="0" smtClean="0">
              <a:latin typeface="Georgia" pitchFamily="18" charset="0"/>
            </a:endParaRPr>
          </a:p>
          <a:p>
            <a:pPr algn="ctr">
              <a:defRPr/>
            </a:pPr>
            <a:r>
              <a:rPr lang="es-ES" sz="4400" b="1" dirty="0" smtClean="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TUS OPORTUNIDADES:</a:t>
            </a:r>
          </a:p>
          <a:p>
            <a:pPr algn="ctr">
              <a:defRPr/>
            </a:pPr>
            <a:r>
              <a:rPr lang="es-ES" sz="5400" b="1" dirty="0" smtClean="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FERIA AMERICANA</a:t>
            </a:r>
          </a:p>
          <a:p>
            <a:pPr algn="ctr">
              <a:defRPr/>
            </a:pPr>
            <a:endParaRPr lang="es-ES" sz="40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sz="4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8095"/>
            <a:ext cx="9144000" cy="616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2509"/>
            <a:ext cx="9144000" cy="6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1214414" y="1428736"/>
            <a:ext cx="6862148" cy="3177990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1581116" y="1657213"/>
            <a:ext cx="6013978" cy="273801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4"/>
          <p:cNvSpPr/>
          <p:nvPr/>
        </p:nvSpPr>
        <p:spPr bwMode="auto">
          <a:xfrm>
            <a:off x="640573" y="2326274"/>
            <a:ext cx="7772400" cy="1916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  <a:cs typeface="Arial" pitchFamily="34" charset="0"/>
              </a:rPr>
              <a:t>¡PROGRAMAS DE INCENTIVO</a:t>
            </a:r>
          </a:p>
          <a:p>
            <a:pPr algn="ctr">
              <a:defRPr/>
            </a:pPr>
            <a:r>
              <a:rPr lang="es-E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ＭＳ Ｐゴシック" charset="0"/>
                <a:cs typeface="Arial" pitchFamily="34" charset="0"/>
              </a:rPr>
              <a:t>SÚPER PREMIOS !</a:t>
            </a:r>
          </a:p>
          <a:p>
            <a:endParaRPr lang="es-ES" sz="4400" dirty="0">
              <a:solidFill>
                <a:srgbClr val="FFFFFF"/>
              </a:solidFill>
              <a:latin typeface="Georgia" pitchFamily="18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857232"/>
            <a:ext cx="4500594" cy="612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-6566" y="-29657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0" y="37227"/>
            <a:ext cx="892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3600" b="1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PREMIO CONTINUIDAD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6566" y="-29657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14356"/>
            <a:ext cx="9163401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0" y="37227"/>
            <a:ext cx="892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3600" b="1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PREMIO 8 UNIDADES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58292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-6566" y="-29657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0" y="37227"/>
            <a:ext cx="892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3600" b="1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PREMIO PREVENTA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Rectángulo"/>
          <p:cNvSpPr/>
          <p:nvPr/>
        </p:nvSpPr>
        <p:spPr>
          <a:xfrm>
            <a:off x="0" y="4420"/>
            <a:ext cx="9144000" cy="1282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361" name="CuadroTexto 4"/>
          <p:cNvSpPr txBox="1">
            <a:spLocks noChangeArrowheads="1"/>
          </p:cNvSpPr>
          <p:nvPr/>
        </p:nvSpPr>
        <p:spPr bwMode="auto">
          <a:xfrm>
            <a:off x="1391013" y="2588749"/>
            <a:ext cx="4997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/>
              <a:t>POTENCIANDO RESULTADOS</a:t>
            </a:r>
          </a:p>
        </p:txBody>
      </p:sp>
      <p:sp>
        <p:nvSpPr>
          <p:cNvPr id="15362" name="CuadroTexto 5"/>
          <p:cNvSpPr txBox="1">
            <a:spLocks noChangeArrowheads="1"/>
          </p:cNvSpPr>
          <p:nvPr/>
        </p:nvSpPr>
        <p:spPr bwMode="auto">
          <a:xfrm>
            <a:off x="1375555" y="1837185"/>
            <a:ext cx="6191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/>
              <a:t>NOVEDADES EN JUANA BONITA</a:t>
            </a:r>
          </a:p>
        </p:txBody>
      </p:sp>
      <p:sp>
        <p:nvSpPr>
          <p:cNvPr id="15365" name="CuadroTexto 10"/>
          <p:cNvSpPr txBox="1">
            <a:spLocks noChangeArrowheads="1"/>
          </p:cNvSpPr>
          <p:nvPr/>
        </p:nvSpPr>
        <p:spPr bwMode="auto">
          <a:xfrm>
            <a:off x="1386188" y="3739861"/>
            <a:ext cx="7130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600" dirty="0" smtClean="0"/>
              <a:t>Lanzamientos, ofertas y oportunidades</a:t>
            </a:r>
            <a:endParaRPr lang="es-ES" sz="1600" dirty="0"/>
          </a:p>
        </p:txBody>
      </p:sp>
      <p:sp>
        <p:nvSpPr>
          <p:cNvPr id="15368" name="CuadroTexto 18"/>
          <p:cNvSpPr txBox="1">
            <a:spLocks noChangeArrowheads="1"/>
          </p:cNvSpPr>
          <p:nvPr/>
        </p:nvSpPr>
        <p:spPr bwMode="auto">
          <a:xfrm>
            <a:off x="-6559550" y="1433513"/>
            <a:ext cx="4027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400"/>
              <a:t> -Feria Americana </a:t>
            </a:r>
          </a:p>
        </p:txBody>
      </p:sp>
      <p:sp>
        <p:nvSpPr>
          <p:cNvPr id="15369" name="CuadroTexto 6"/>
          <p:cNvSpPr txBox="1">
            <a:spLocks noChangeArrowheads="1"/>
          </p:cNvSpPr>
          <p:nvPr/>
        </p:nvSpPr>
        <p:spPr bwMode="auto">
          <a:xfrm>
            <a:off x="1414763" y="4306816"/>
            <a:ext cx="5570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/>
              <a:t>PROGRAMAS DE INCENTIVO</a:t>
            </a:r>
          </a:p>
        </p:txBody>
      </p:sp>
      <p:sp>
        <p:nvSpPr>
          <p:cNvPr id="15370" name="CuadroTexto 13"/>
          <p:cNvSpPr txBox="1">
            <a:spLocks noChangeArrowheads="1"/>
          </p:cNvSpPr>
          <p:nvPr/>
        </p:nvSpPr>
        <p:spPr bwMode="auto">
          <a:xfrm>
            <a:off x="1311450" y="4667178"/>
            <a:ext cx="898046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1600" dirty="0" smtClean="0"/>
              <a:t> Premio TRAÉ A TU AMIGA para vos:  Ver catálogo de premios</a:t>
            </a:r>
            <a:br>
              <a:rPr lang="es-ES" sz="1600" dirty="0" smtClean="0"/>
            </a:br>
            <a:r>
              <a:rPr lang="es-ES" sz="1600" dirty="0" smtClean="0"/>
              <a:t>- Premio TRAÉ A TU AMIGA para ella: </a:t>
            </a:r>
            <a:r>
              <a:rPr lang="es-ES" sz="1400" dirty="0" smtClean="0"/>
              <a:t>2000 puntos/1 batidora/1 licuadora/o 1 multiprocesadora</a:t>
            </a:r>
            <a:r>
              <a:rPr lang="es-ES" sz="1600" dirty="0" smtClean="0"/>
              <a:t/>
            </a:r>
            <a:br>
              <a:rPr lang="es-ES" sz="1600" dirty="0" smtClean="0"/>
            </a:br>
            <a:r>
              <a:rPr lang="es-ES" sz="1600" dirty="0" smtClean="0"/>
              <a:t>- Premio Continuidad: Set Matero</a:t>
            </a:r>
          </a:p>
          <a:p>
            <a:pPr>
              <a:buFontTx/>
              <a:buChar char="-"/>
            </a:pPr>
            <a:r>
              <a:rPr lang="es-ES" sz="1600" dirty="0" smtClean="0"/>
              <a:t>Premio 8 UNIDADES: 1 Saco	</a:t>
            </a:r>
            <a:br>
              <a:rPr lang="es-ES" sz="1600" dirty="0" smtClean="0"/>
            </a:br>
            <a:r>
              <a:rPr lang="es-ES" sz="1600" dirty="0" smtClean="0"/>
              <a:t>- </a:t>
            </a:r>
            <a:r>
              <a:rPr lang="es-ES" sz="1600" dirty="0"/>
              <a:t>Premio PREVENTA: </a:t>
            </a:r>
            <a:r>
              <a:rPr lang="es-ES" sz="1600" dirty="0" smtClean="0"/>
              <a:t>1 </a:t>
            </a:r>
            <a:r>
              <a:rPr lang="es-ES" sz="1600" dirty="0" err="1" smtClean="0"/>
              <a:t>Polera</a:t>
            </a:r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Elipse 3"/>
          <p:cNvSpPr>
            <a:spLocks noChangeArrowheads="1"/>
          </p:cNvSpPr>
          <p:nvPr/>
        </p:nvSpPr>
        <p:spPr bwMode="auto">
          <a:xfrm>
            <a:off x="1053730" y="1900216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22" name="Elipse 3"/>
          <p:cNvSpPr>
            <a:spLocks noChangeArrowheads="1"/>
          </p:cNvSpPr>
          <p:nvPr/>
        </p:nvSpPr>
        <p:spPr bwMode="auto">
          <a:xfrm>
            <a:off x="1032339" y="2620121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24" name="Elipse 3"/>
          <p:cNvSpPr>
            <a:spLocks noChangeArrowheads="1"/>
          </p:cNvSpPr>
          <p:nvPr/>
        </p:nvSpPr>
        <p:spPr bwMode="auto">
          <a:xfrm>
            <a:off x="1062150" y="4363966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 smtClean="0"/>
          </a:p>
          <a:p>
            <a:pPr algn="ctr">
              <a:defRPr/>
            </a:pPr>
            <a:endParaRPr lang="es-ES" dirty="0"/>
          </a:p>
        </p:txBody>
      </p:sp>
      <p:sp>
        <p:nvSpPr>
          <p:cNvPr id="19" name="CuadroTexto 17"/>
          <p:cNvSpPr txBox="1">
            <a:spLocks noChangeArrowheads="1"/>
          </p:cNvSpPr>
          <p:nvPr/>
        </p:nvSpPr>
        <p:spPr bwMode="auto">
          <a:xfrm>
            <a:off x="1830388" y="2768600"/>
            <a:ext cx="47902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s-ES" sz="1400" dirty="0"/>
          </a:p>
        </p:txBody>
      </p:sp>
      <p:sp>
        <p:nvSpPr>
          <p:cNvPr id="21" name="20 Rectángulo"/>
          <p:cNvSpPr/>
          <p:nvPr/>
        </p:nvSpPr>
        <p:spPr>
          <a:xfrm>
            <a:off x="273772" y="233916"/>
            <a:ext cx="88702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Resumen</a:t>
            </a:r>
            <a:endParaRPr lang="es-ES" sz="45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CuadroTexto 5"/>
          <p:cNvSpPr txBox="1">
            <a:spLocks noChangeArrowheads="1"/>
          </p:cNvSpPr>
          <p:nvPr/>
        </p:nvSpPr>
        <p:spPr bwMode="auto">
          <a:xfrm>
            <a:off x="1386188" y="3421396"/>
            <a:ext cx="6191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b="1" dirty="0" smtClean="0"/>
              <a:t>CATÁLOGO</a:t>
            </a:r>
            <a:endParaRPr lang="es-ES" sz="1800" b="1" dirty="0"/>
          </a:p>
        </p:txBody>
      </p:sp>
      <p:sp>
        <p:nvSpPr>
          <p:cNvPr id="27" name="CuadroTexto 10"/>
          <p:cNvSpPr txBox="1">
            <a:spLocks noChangeArrowheads="1"/>
          </p:cNvSpPr>
          <p:nvPr/>
        </p:nvSpPr>
        <p:spPr bwMode="auto">
          <a:xfrm>
            <a:off x="1396514" y="2156467"/>
            <a:ext cx="7130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600" dirty="0" smtClean="0"/>
              <a:t>HOT SALE </a:t>
            </a:r>
            <a:r>
              <a:rPr lang="es-ES" sz="1600" dirty="0" smtClean="0">
                <a:sym typeface="Wingdings" pitchFamily="2" charset="2"/>
              </a:rPr>
              <a:t></a:t>
            </a:r>
            <a:r>
              <a:rPr lang="es-ES" sz="1600" dirty="0" smtClean="0"/>
              <a:t> 30% OFF en prendas de invierno!</a:t>
            </a:r>
            <a:endParaRPr lang="es-ES" sz="1600" dirty="0"/>
          </a:p>
        </p:txBody>
      </p:sp>
      <p:sp>
        <p:nvSpPr>
          <p:cNvPr id="28" name="Elipse 3"/>
          <p:cNvSpPr>
            <a:spLocks noChangeArrowheads="1"/>
          </p:cNvSpPr>
          <p:nvPr/>
        </p:nvSpPr>
        <p:spPr bwMode="auto">
          <a:xfrm>
            <a:off x="1051100" y="3476165"/>
            <a:ext cx="260350" cy="2603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3BD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" dirty="0"/>
          </a:p>
        </p:txBody>
      </p:sp>
      <p:sp>
        <p:nvSpPr>
          <p:cNvPr id="18" name="CuadroTexto 10"/>
          <p:cNvSpPr txBox="1">
            <a:spLocks noChangeArrowheads="1"/>
          </p:cNvSpPr>
          <p:nvPr/>
        </p:nvSpPr>
        <p:spPr bwMode="auto">
          <a:xfrm>
            <a:off x="1414763" y="2955246"/>
            <a:ext cx="7130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600" dirty="0" smtClean="0"/>
              <a:t>¡Todos los beneficios para vos!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235994">
            <a:off x="1973064" y="903463"/>
            <a:ext cx="54387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-6563" y="0"/>
            <a:ext cx="9150562" cy="83237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469651" y="247597"/>
            <a:ext cx="7702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endParaRPr lang="es-E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41906" y="247597"/>
            <a:ext cx="6664574" cy="584775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CuadroTexto"/>
          <p:cNvSpPr txBox="1"/>
          <p:nvPr/>
        </p:nvSpPr>
        <p:spPr>
          <a:xfrm>
            <a:off x="214282" y="285728"/>
            <a:ext cx="8785970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itchFamily="34" charset="0"/>
                <a:cs typeface="Arial" pitchFamily="34" charset="0"/>
              </a:rPr>
              <a:t>ÚLTIMA CAMPAÑA de la Cruzada de Amigas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200525" y="6143644"/>
            <a:ext cx="4943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500" b="1" dirty="0" smtClean="0">
                <a:latin typeface="Arial" pitchFamily="34" charset="0"/>
                <a:cs typeface="Arial" pitchFamily="34" charset="0"/>
              </a:rPr>
              <a:t>Únicamente Campaña 07 y 08</a:t>
            </a:r>
            <a:endParaRPr lang="es-AR" sz="25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Z:\Comunicacion\Comunidad Juana\Comunidad-Logo-PNG-chic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32372"/>
            <a:ext cx="2132871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785794"/>
            <a:ext cx="9155260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-6564" y="0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-6563" y="0"/>
            <a:ext cx="9150562" cy="83237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2307972" y="137666"/>
            <a:ext cx="4623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3200" b="1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CRUZADA DE AMIGAS</a:t>
            </a:r>
          </a:p>
          <a:p>
            <a:pPr algn="ctr" eaLnBrk="1" hangingPunct="1">
              <a:defRPr/>
            </a:pPr>
            <a:endParaRPr lang="es-E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1969"/>
            <a:ext cx="9144000" cy="6187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-6566" y="-29657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-6564" y="0"/>
            <a:ext cx="9150562" cy="83237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Rectángulo"/>
          <p:cNvSpPr/>
          <p:nvPr/>
        </p:nvSpPr>
        <p:spPr>
          <a:xfrm>
            <a:off x="-295275" y="129581"/>
            <a:ext cx="960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20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PREMIO PARA LA NUEVA REVENDEDORA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817"/>
            <a:ext cx="9144000" cy="6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-6566" y="-29657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-295275" y="71414"/>
            <a:ext cx="96036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00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Herramientas de para sumar NUEVAS ALTAS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11111"/>
          <a:stretch>
            <a:fillRect/>
          </a:stretch>
        </p:blipFill>
        <p:spPr bwMode="auto">
          <a:xfrm>
            <a:off x="714348" y="857232"/>
            <a:ext cx="3744506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Flecha abajo"/>
          <p:cNvSpPr/>
          <p:nvPr/>
        </p:nvSpPr>
        <p:spPr>
          <a:xfrm rot="14474911">
            <a:off x="3160098" y="1963208"/>
            <a:ext cx="217955" cy="3263862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Flecha abajo"/>
          <p:cNvSpPr/>
          <p:nvPr/>
        </p:nvSpPr>
        <p:spPr>
          <a:xfrm rot="16048129">
            <a:off x="3646470" y="4500013"/>
            <a:ext cx="214314" cy="321471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CuadroTexto"/>
          <p:cNvSpPr txBox="1"/>
          <p:nvPr/>
        </p:nvSpPr>
        <p:spPr>
          <a:xfrm>
            <a:off x="4786314" y="1000108"/>
            <a:ext cx="32147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 smtClean="0"/>
              <a:t>CÓDIGO PREMIO AMIGA:</a:t>
            </a:r>
            <a:r>
              <a:rPr lang="es-ES" sz="1300" dirty="0" smtClean="0"/>
              <a:t/>
            </a:r>
            <a:br>
              <a:rPr lang="es-ES" sz="1300" dirty="0" smtClean="0"/>
            </a:br>
            <a:r>
              <a:rPr lang="es-ES" sz="1300" dirty="0" smtClean="0"/>
              <a:t>Es el espacio para completar con el artículo del premio que eligió la nueva alta. Uno de los 3 electros o los puntos, cada premio tiene su nro. de artículo.</a:t>
            </a:r>
            <a:endParaRPr lang="es-AR" sz="13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4429132"/>
            <a:ext cx="4357718" cy="10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122079"/>
            <a:ext cx="4286280" cy="224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14 CuadroTexto"/>
          <p:cNvSpPr txBox="1"/>
          <p:nvPr/>
        </p:nvSpPr>
        <p:spPr>
          <a:xfrm>
            <a:off x="5500694" y="5643578"/>
            <a:ext cx="32147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b="1" dirty="0" smtClean="0"/>
              <a:t>INDICADA POR:</a:t>
            </a:r>
            <a:r>
              <a:rPr lang="es-ES" sz="1300" dirty="0" smtClean="0"/>
              <a:t/>
            </a:r>
            <a:br>
              <a:rPr lang="es-ES" sz="1300" dirty="0" smtClean="0"/>
            </a:br>
            <a:r>
              <a:rPr lang="es-ES" sz="1300" dirty="0" smtClean="0"/>
              <a:t>Es el espacio para completar con los datos de la indicadora, para que a ella le sean asignados los puntos correspondientes por esta nueva alta.</a:t>
            </a:r>
            <a:endParaRPr lang="es-AR" sz="1300" dirty="0"/>
          </a:p>
        </p:txBody>
      </p:sp>
      <p:sp>
        <p:nvSpPr>
          <p:cNvPr id="17" name="16 Rectángulo"/>
          <p:cNvSpPr/>
          <p:nvPr/>
        </p:nvSpPr>
        <p:spPr>
          <a:xfrm>
            <a:off x="-6566" y="-29657"/>
            <a:ext cx="9150563" cy="8323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Rectángulo"/>
          <p:cNvSpPr/>
          <p:nvPr/>
        </p:nvSpPr>
        <p:spPr>
          <a:xfrm>
            <a:off x="-295275" y="71414"/>
            <a:ext cx="96036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00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RECORDÁ! Estos pasos para que las 2 ganen!</a:t>
            </a:r>
          </a:p>
        </p:txBody>
      </p:sp>
      <p:sp>
        <p:nvSpPr>
          <p:cNvPr id="11" name="10 Rectángulo"/>
          <p:cNvSpPr/>
          <p:nvPr/>
        </p:nvSpPr>
        <p:spPr>
          <a:xfrm rot="16200000">
            <a:off x="-4381975" y="2953159"/>
            <a:ext cx="96036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00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Ficha de Alta</a:t>
            </a:r>
            <a:endParaRPr lang="es-ES" sz="3000" dirty="0" smtClean="0"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0" y="5597146"/>
            <a:ext cx="9144000" cy="1260854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Rectángulo"/>
          <p:cNvSpPr/>
          <p:nvPr/>
        </p:nvSpPr>
        <p:spPr>
          <a:xfrm>
            <a:off x="0" y="4421"/>
            <a:ext cx="9144000" cy="1260854"/>
          </a:xfrm>
          <a:prstGeom prst="rect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1871332" y="6128542"/>
            <a:ext cx="5507665" cy="64633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CuadroTexto"/>
          <p:cNvSpPr txBox="1"/>
          <p:nvPr/>
        </p:nvSpPr>
        <p:spPr>
          <a:xfrm>
            <a:off x="1935130" y="6128542"/>
            <a:ext cx="639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www.comunidadjuana.com</a:t>
            </a:r>
            <a:endParaRPr lang="es-A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870250" y="5605322"/>
            <a:ext cx="211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err="1" smtClean="0"/>
              <a:t>Ingresá</a:t>
            </a:r>
            <a:r>
              <a:rPr lang="es-AR" sz="2800" b="1" dirty="0" smtClean="0"/>
              <a:t> en:</a:t>
            </a:r>
            <a:endParaRPr lang="es-AR" sz="28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14282" y="285728"/>
            <a:ext cx="8929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b="1" dirty="0" smtClean="0">
                <a:latin typeface="Arial" pitchFamily="34" charset="0"/>
                <a:cs typeface="Arial" pitchFamily="34" charset="0"/>
              </a:rPr>
              <a:t>PARA VER EL CATÁLOGO DE PREMIOS</a:t>
            </a:r>
            <a:endParaRPr lang="es-AR" sz="3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\\192.168.1.12\Marketing\CATALOGO DE PREMIOS\0708\tap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5490">
            <a:off x="2825753" y="1445010"/>
            <a:ext cx="3200356" cy="40020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260</Words>
  <Application>Microsoft Office PowerPoint</Application>
  <PresentationFormat>Presentación en pantalla (4:3)</PresentationFormat>
  <Paragraphs>75</Paragraphs>
  <Slides>39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pelias</dc:creator>
  <cp:lastModifiedBy>pelias</cp:lastModifiedBy>
  <cp:revision>60</cp:revision>
  <dcterms:created xsi:type="dcterms:W3CDTF">2017-07-06T15:21:37Z</dcterms:created>
  <dcterms:modified xsi:type="dcterms:W3CDTF">2017-07-12T11:59:17Z</dcterms:modified>
</cp:coreProperties>
</file>